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99" r:id="rId6"/>
    <p:sldId id="290" r:id="rId7"/>
    <p:sldId id="297" r:id="rId8"/>
    <p:sldId id="293" r:id="rId9"/>
    <p:sldId id="294" r:id="rId10"/>
    <p:sldId id="295" r:id="rId11"/>
    <p:sldId id="296" r:id="rId12"/>
    <p:sldId id="301" r:id="rId13"/>
    <p:sldId id="292" r:id="rId14"/>
    <p:sldId id="302" r:id="rId15"/>
    <p:sldId id="300" r:id="rId16"/>
    <p:sldId id="29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D1ED4-6068-4F0D-AF50-F116C23C8ADE}" v="3" dt="2023-09-19T14:14:48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61538" autoAdjust="0"/>
  </p:normalViewPr>
  <p:slideViewPr>
    <p:cSldViewPr snapToGrid="0" showGuides="1">
      <p:cViewPr varScale="1">
        <p:scale>
          <a:sx n="74" d="100"/>
          <a:sy n="74" d="100"/>
        </p:scale>
        <p:origin x="1042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5EBD1ED4-6068-4F0D-AF50-F116C23C8ADE}"/>
    <pc:docChg chg="custSel addSld modSld sldOrd">
      <pc:chgData name="Pascalle Cup" userId="abbe84a0-611b-406e-b251-e8b4b71c069a" providerId="ADAL" clId="{5EBD1ED4-6068-4F0D-AF50-F116C23C8ADE}" dt="2023-09-19T14:15:33.025" v="289" actId="1076"/>
      <pc:docMkLst>
        <pc:docMk/>
      </pc:docMkLst>
      <pc:sldChg chg="modSp mod">
        <pc:chgData name="Pascalle Cup" userId="abbe84a0-611b-406e-b251-e8b4b71c069a" providerId="ADAL" clId="{5EBD1ED4-6068-4F0D-AF50-F116C23C8ADE}" dt="2023-09-19T14:15:09.875" v="262" actId="113"/>
        <pc:sldMkLst>
          <pc:docMk/>
          <pc:sldMk cId="806330270" sldId="292"/>
        </pc:sldMkLst>
        <pc:spChg chg="mod">
          <ac:chgData name="Pascalle Cup" userId="abbe84a0-611b-406e-b251-e8b4b71c069a" providerId="ADAL" clId="{5EBD1ED4-6068-4F0D-AF50-F116C23C8ADE}" dt="2023-09-19T14:14:19.235" v="255" actId="207"/>
          <ac:spMkLst>
            <pc:docMk/>
            <pc:sldMk cId="806330270" sldId="292"/>
            <ac:spMk id="5" creationId="{05980F74-C6B2-0428-5B77-25F924006567}"/>
          </ac:spMkLst>
        </pc:spChg>
        <pc:spChg chg="mod">
          <ac:chgData name="Pascalle Cup" userId="abbe84a0-611b-406e-b251-e8b4b71c069a" providerId="ADAL" clId="{5EBD1ED4-6068-4F0D-AF50-F116C23C8ADE}" dt="2023-09-19T14:15:09.875" v="262" actId="113"/>
          <ac:spMkLst>
            <pc:docMk/>
            <pc:sldMk cId="806330270" sldId="292"/>
            <ac:spMk id="9" creationId="{F3EB0398-0A87-EAA8-FB71-5D76D10DAA1F}"/>
          </ac:spMkLst>
        </pc:spChg>
      </pc:sldChg>
      <pc:sldChg chg="modSp mod">
        <pc:chgData name="Pascalle Cup" userId="abbe84a0-611b-406e-b251-e8b4b71c069a" providerId="ADAL" clId="{5EBD1ED4-6068-4F0D-AF50-F116C23C8ADE}" dt="2023-09-19T14:15:33.025" v="289" actId="1076"/>
        <pc:sldMkLst>
          <pc:docMk/>
          <pc:sldMk cId="1879855710" sldId="298"/>
        </pc:sldMkLst>
        <pc:spChg chg="mod">
          <ac:chgData name="Pascalle Cup" userId="abbe84a0-611b-406e-b251-e8b4b71c069a" providerId="ADAL" clId="{5EBD1ED4-6068-4F0D-AF50-F116C23C8ADE}" dt="2023-09-19T14:15:31.064" v="288" actId="207"/>
          <ac:spMkLst>
            <pc:docMk/>
            <pc:sldMk cId="1879855710" sldId="298"/>
            <ac:spMk id="5" creationId="{05980F74-C6B2-0428-5B77-25F924006567}"/>
          </ac:spMkLst>
        </pc:spChg>
        <pc:picChg chg="mod">
          <ac:chgData name="Pascalle Cup" userId="abbe84a0-611b-406e-b251-e8b4b71c069a" providerId="ADAL" clId="{5EBD1ED4-6068-4F0D-AF50-F116C23C8ADE}" dt="2023-09-19T14:15:33.025" v="289" actId="1076"/>
          <ac:picMkLst>
            <pc:docMk/>
            <pc:sldMk cId="1879855710" sldId="298"/>
            <ac:picMk id="2" creationId="{2E2BD244-404B-6E89-EA64-C74E919D0B4F}"/>
          </ac:picMkLst>
        </pc:picChg>
      </pc:sldChg>
      <pc:sldChg chg="delSp modSp mod modNotesTx">
        <pc:chgData name="Pascalle Cup" userId="abbe84a0-611b-406e-b251-e8b4b71c069a" providerId="ADAL" clId="{5EBD1ED4-6068-4F0D-AF50-F116C23C8ADE}" dt="2023-09-19T14:03:01.448" v="42" actId="20577"/>
        <pc:sldMkLst>
          <pc:docMk/>
          <pc:sldMk cId="1686958871" sldId="299"/>
        </pc:sldMkLst>
        <pc:spChg chg="del">
          <ac:chgData name="Pascalle Cup" userId="abbe84a0-611b-406e-b251-e8b4b71c069a" providerId="ADAL" clId="{5EBD1ED4-6068-4F0D-AF50-F116C23C8ADE}" dt="2023-09-19T14:02:51.009" v="1" actId="478"/>
          <ac:spMkLst>
            <pc:docMk/>
            <pc:sldMk cId="1686958871" sldId="299"/>
            <ac:spMk id="4" creationId="{9A4FB39F-A18D-4FB1-9DD9-B7144CB8F611}"/>
          </ac:spMkLst>
        </pc:spChg>
        <pc:spChg chg="mod">
          <ac:chgData name="Pascalle Cup" userId="abbe84a0-611b-406e-b251-e8b4b71c069a" providerId="ADAL" clId="{5EBD1ED4-6068-4F0D-AF50-F116C23C8ADE}" dt="2023-09-19T14:02:48.649" v="0" actId="1076"/>
          <ac:spMkLst>
            <pc:docMk/>
            <pc:sldMk cId="1686958871" sldId="299"/>
            <ac:spMk id="19" creationId="{14E73B20-0538-4583-99A5-6DBBBDB452F7}"/>
          </ac:spMkLst>
        </pc:spChg>
      </pc:sldChg>
      <pc:sldChg chg="modSp mod ord">
        <pc:chgData name="Pascalle Cup" userId="abbe84a0-611b-406e-b251-e8b4b71c069a" providerId="ADAL" clId="{5EBD1ED4-6068-4F0D-AF50-F116C23C8ADE}" dt="2023-09-19T14:15:25.555" v="287" actId="207"/>
        <pc:sldMkLst>
          <pc:docMk/>
          <pc:sldMk cId="3223756713" sldId="300"/>
        </pc:sldMkLst>
        <pc:spChg chg="mod">
          <ac:chgData name="Pascalle Cup" userId="abbe84a0-611b-406e-b251-e8b4b71c069a" providerId="ADAL" clId="{5EBD1ED4-6068-4F0D-AF50-F116C23C8ADE}" dt="2023-09-19T14:15:25.555" v="287" actId="207"/>
          <ac:spMkLst>
            <pc:docMk/>
            <pc:sldMk cId="3223756713" sldId="300"/>
            <ac:spMk id="2" creationId="{6C18D8BF-F600-2DA0-1AD2-F9C118A03D0D}"/>
          </ac:spMkLst>
        </pc:spChg>
      </pc:sldChg>
      <pc:sldChg chg="modSp mod">
        <pc:chgData name="Pascalle Cup" userId="abbe84a0-611b-406e-b251-e8b4b71c069a" providerId="ADAL" clId="{5EBD1ED4-6068-4F0D-AF50-F116C23C8ADE}" dt="2023-09-19T14:14:48.739" v="258" actId="12100"/>
        <pc:sldMkLst>
          <pc:docMk/>
          <pc:sldMk cId="883119633" sldId="301"/>
        </pc:sldMkLst>
        <pc:spChg chg="mod">
          <ac:chgData name="Pascalle Cup" userId="abbe84a0-611b-406e-b251-e8b4b71c069a" providerId="ADAL" clId="{5EBD1ED4-6068-4F0D-AF50-F116C23C8ADE}" dt="2023-09-19T14:14:23.577" v="256" actId="207"/>
          <ac:spMkLst>
            <pc:docMk/>
            <pc:sldMk cId="883119633" sldId="301"/>
            <ac:spMk id="2" creationId="{95688DC5-0088-6314-47E2-94DCC8904A4E}"/>
          </ac:spMkLst>
        </pc:spChg>
        <pc:graphicFrameChg chg="mod">
          <ac:chgData name="Pascalle Cup" userId="abbe84a0-611b-406e-b251-e8b4b71c069a" providerId="ADAL" clId="{5EBD1ED4-6068-4F0D-AF50-F116C23C8ADE}" dt="2023-09-19T14:14:48.739" v="258" actId="12100"/>
          <ac:graphicFrameMkLst>
            <pc:docMk/>
            <pc:sldMk cId="883119633" sldId="301"/>
            <ac:graphicFrameMk id="6" creationId="{EE7073DE-FFE7-8F7D-1265-C7B966248A0A}"/>
          </ac:graphicFrameMkLst>
        </pc:graphicFrameChg>
      </pc:sldChg>
      <pc:sldChg chg="addSp modSp new mod">
        <pc:chgData name="Pascalle Cup" userId="abbe84a0-611b-406e-b251-e8b4b71c069a" providerId="ADAL" clId="{5EBD1ED4-6068-4F0D-AF50-F116C23C8ADE}" dt="2023-09-19T14:14:15.654" v="254" actId="113"/>
        <pc:sldMkLst>
          <pc:docMk/>
          <pc:sldMk cId="1036756513" sldId="302"/>
        </pc:sldMkLst>
        <pc:spChg chg="add mod">
          <ac:chgData name="Pascalle Cup" userId="abbe84a0-611b-406e-b251-e8b4b71c069a" providerId="ADAL" clId="{5EBD1ED4-6068-4F0D-AF50-F116C23C8ADE}" dt="2023-09-19T14:14:15.654" v="254" actId="113"/>
          <ac:spMkLst>
            <pc:docMk/>
            <pc:sldMk cId="1036756513" sldId="302"/>
            <ac:spMk id="6" creationId="{4A913616-D38F-4B0B-A081-F77468695899}"/>
          </ac:spMkLst>
        </pc:spChg>
        <pc:graphicFrameChg chg="add mod modGraphic">
          <ac:chgData name="Pascalle Cup" userId="abbe84a0-611b-406e-b251-e8b4b71c069a" providerId="ADAL" clId="{5EBD1ED4-6068-4F0D-AF50-F116C23C8ADE}" dt="2023-09-19T14:09:24.365" v="89" actId="12385"/>
          <ac:graphicFrameMkLst>
            <pc:docMk/>
            <pc:sldMk cId="1036756513" sldId="302"/>
            <ac:graphicFrameMk id="5" creationId="{01BD61F1-C87D-3FCE-C91F-94E63585F81E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jpe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79BFC-E8AD-472F-966C-20D065850976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nl-NL"/>
        </a:p>
      </dgm:t>
    </dgm:pt>
    <dgm:pt modelId="{947126F8-E215-4243-ACE4-84D2DC68D2C3}">
      <dgm:prSet phldrT="[Tekst]"/>
      <dgm:spPr/>
      <dgm:t>
        <a:bodyPr/>
        <a:lstStyle/>
        <a:p>
          <a:r>
            <a:rPr lang="nl-NL" dirty="0"/>
            <a:t>Maak een overzicht van alles wat er moet gebeuren voor de organisatie van een TOP evenement </a:t>
          </a:r>
        </a:p>
      </dgm:t>
    </dgm:pt>
    <dgm:pt modelId="{9640AB9C-E5F8-4CAA-9C25-4A74C7BB0AA8}" type="parTrans" cxnId="{090CB6BC-8B25-4710-B2D5-7C4BCA83707D}">
      <dgm:prSet/>
      <dgm:spPr/>
      <dgm:t>
        <a:bodyPr/>
        <a:lstStyle/>
        <a:p>
          <a:endParaRPr lang="nl-NL"/>
        </a:p>
      </dgm:t>
    </dgm:pt>
    <dgm:pt modelId="{80091D68-AE3C-4710-A1C2-86C997596366}" type="sibTrans" cxnId="{090CB6BC-8B25-4710-B2D5-7C4BCA83707D}">
      <dgm:prSet/>
      <dgm:spPr/>
      <dgm:t>
        <a:bodyPr/>
        <a:lstStyle/>
        <a:p>
          <a:endParaRPr lang="nl-NL"/>
        </a:p>
      </dgm:t>
    </dgm:pt>
    <dgm:pt modelId="{F3CCE766-1197-49DB-B264-CC3C6054D631}">
      <dgm:prSet phldrT="[Tekst]"/>
      <dgm:spPr/>
      <dgm:t>
        <a:bodyPr/>
        <a:lstStyle/>
        <a:p>
          <a:r>
            <a:rPr lang="nl-NL" dirty="0"/>
            <a:t>Ga dan al deze taken plannen in tijd; we zitten nu in week 4. </a:t>
          </a:r>
        </a:p>
      </dgm:t>
    </dgm:pt>
    <dgm:pt modelId="{8F3B8A8A-842A-43CF-AB2E-4E11FB3371B6}" type="parTrans" cxnId="{78760A08-9C5D-4BA2-BCB6-BFFF942A975E}">
      <dgm:prSet/>
      <dgm:spPr/>
      <dgm:t>
        <a:bodyPr/>
        <a:lstStyle/>
        <a:p>
          <a:endParaRPr lang="nl-NL"/>
        </a:p>
      </dgm:t>
    </dgm:pt>
    <dgm:pt modelId="{E03814DC-122F-42BF-BDF8-BC07B2E2C35C}" type="sibTrans" cxnId="{78760A08-9C5D-4BA2-BCB6-BFFF942A975E}">
      <dgm:prSet/>
      <dgm:spPr/>
      <dgm:t>
        <a:bodyPr/>
        <a:lstStyle/>
        <a:p>
          <a:endParaRPr lang="nl-NL"/>
        </a:p>
      </dgm:t>
    </dgm:pt>
    <dgm:pt modelId="{BD8FCA35-2F5C-4C7C-966F-AF0F1C7BB80E}">
      <dgm:prSet phldrT="[Tekst]"/>
      <dgm:spPr/>
      <dgm:t>
        <a:bodyPr/>
        <a:lstStyle/>
        <a:p>
          <a:r>
            <a:rPr lang="nl-NL" dirty="0"/>
            <a:t>Ga dan taken verdelen; wie is verantwoordelijk voor wat? </a:t>
          </a:r>
        </a:p>
      </dgm:t>
    </dgm:pt>
    <dgm:pt modelId="{87D62A43-387E-4DBF-B228-D48FB505210B}" type="parTrans" cxnId="{1669DA06-6D99-46A6-83C2-39A0455ED9B7}">
      <dgm:prSet/>
      <dgm:spPr/>
      <dgm:t>
        <a:bodyPr/>
        <a:lstStyle/>
        <a:p>
          <a:endParaRPr lang="nl-NL"/>
        </a:p>
      </dgm:t>
    </dgm:pt>
    <dgm:pt modelId="{D57DCBBF-3B62-4505-8ECF-599ED27AE1BE}" type="sibTrans" cxnId="{1669DA06-6D99-46A6-83C2-39A0455ED9B7}">
      <dgm:prSet/>
      <dgm:spPr/>
      <dgm:t>
        <a:bodyPr/>
        <a:lstStyle/>
        <a:p>
          <a:endParaRPr lang="nl-NL"/>
        </a:p>
      </dgm:t>
    </dgm:pt>
    <dgm:pt modelId="{91F40ECC-1895-4801-A96B-DFAD3521772E}" type="pres">
      <dgm:prSet presAssocID="{F2C79BFC-E8AD-472F-966C-20D065850976}" presName="Name0" presStyleCnt="0">
        <dgm:presLayoutVars>
          <dgm:dir/>
          <dgm:resizeHandles val="exact"/>
        </dgm:presLayoutVars>
      </dgm:prSet>
      <dgm:spPr/>
    </dgm:pt>
    <dgm:pt modelId="{DE6163A4-63EF-4896-8EC3-5CA0CEC84AC4}" type="pres">
      <dgm:prSet presAssocID="{947126F8-E215-4243-ACE4-84D2DC68D2C3}" presName="composite" presStyleCnt="0"/>
      <dgm:spPr/>
    </dgm:pt>
    <dgm:pt modelId="{6E61FF22-1C1D-4B89-BB16-E5CFBEDC799B}" type="pres">
      <dgm:prSet presAssocID="{947126F8-E215-4243-ACE4-84D2DC68D2C3}" presName="rect1" presStyleLbl="trAlignAcc1" presStyleIdx="0" presStyleCnt="3">
        <dgm:presLayoutVars>
          <dgm:bulletEnabled val="1"/>
        </dgm:presLayoutVars>
      </dgm:prSet>
      <dgm:spPr/>
    </dgm:pt>
    <dgm:pt modelId="{F145B424-4DA0-4C1F-BC2D-2DC4E010C702}" type="pres">
      <dgm:prSet presAssocID="{947126F8-E215-4243-ACE4-84D2DC68D2C3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extLst>
        <a:ext uri="{E40237B7-FDA0-4F09-8148-C483321AD2D9}">
          <dgm14:cNvPr xmlns:dgm14="http://schemas.microsoft.com/office/drawing/2010/diagram" id="0" name="" descr="Stripverhaal checklijst en potlood"/>
        </a:ext>
      </dgm:extLst>
    </dgm:pt>
    <dgm:pt modelId="{0D452D97-1137-49B2-ADC1-EDE997AFC446}" type="pres">
      <dgm:prSet presAssocID="{80091D68-AE3C-4710-A1C2-86C997596366}" presName="sibTrans" presStyleCnt="0"/>
      <dgm:spPr/>
    </dgm:pt>
    <dgm:pt modelId="{0BE486C3-19F3-455D-8446-DE86904E52F5}" type="pres">
      <dgm:prSet presAssocID="{F3CCE766-1197-49DB-B264-CC3C6054D631}" presName="composite" presStyleCnt="0"/>
      <dgm:spPr/>
    </dgm:pt>
    <dgm:pt modelId="{B57E4A0B-CDD4-42BD-9332-529E4DCDE48B}" type="pres">
      <dgm:prSet presAssocID="{F3CCE766-1197-49DB-B264-CC3C6054D631}" presName="rect1" presStyleLbl="trAlignAcc1" presStyleIdx="1" presStyleCnt="3">
        <dgm:presLayoutVars>
          <dgm:bulletEnabled val="1"/>
        </dgm:presLayoutVars>
      </dgm:prSet>
      <dgm:spPr/>
    </dgm:pt>
    <dgm:pt modelId="{94A84367-3E4C-45B7-A3D0-0B29D3065352}" type="pres">
      <dgm:prSet presAssocID="{F3CCE766-1197-49DB-B264-CC3C6054D63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extLst>
        <a:ext uri="{E40237B7-FDA0-4F09-8148-C483321AD2D9}">
          <dgm14:cNvPr xmlns:dgm14="http://schemas.microsoft.com/office/drawing/2010/diagram" id="0" name="" descr="Kalender"/>
        </a:ext>
      </dgm:extLst>
    </dgm:pt>
    <dgm:pt modelId="{C88A1332-BEAE-41A1-B7C0-461C06775DDF}" type="pres">
      <dgm:prSet presAssocID="{E03814DC-122F-42BF-BDF8-BC07B2E2C35C}" presName="sibTrans" presStyleCnt="0"/>
      <dgm:spPr/>
    </dgm:pt>
    <dgm:pt modelId="{5A59B4FA-4FBF-40AB-9D5C-86CAFC3FAD35}" type="pres">
      <dgm:prSet presAssocID="{BD8FCA35-2F5C-4C7C-966F-AF0F1C7BB80E}" presName="composite" presStyleCnt="0"/>
      <dgm:spPr/>
    </dgm:pt>
    <dgm:pt modelId="{30A6E454-FF2D-4539-AFDC-625F543BA628}" type="pres">
      <dgm:prSet presAssocID="{BD8FCA35-2F5C-4C7C-966F-AF0F1C7BB80E}" presName="rect1" presStyleLbl="trAlignAcc1" presStyleIdx="2" presStyleCnt="3">
        <dgm:presLayoutVars>
          <dgm:bulletEnabled val="1"/>
        </dgm:presLayoutVars>
      </dgm:prSet>
      <dgm:spPr/>
    </dgm:pt>
    <dgm:pt modelId="{02741346-8731-4544-8E23-5999F965C126}" type="pres">
      <dgm:prSet presAssocID="{BD8FCA35-2F5C-4C7C-966F-AF0F1C7BB80E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ep mensen silhouet"/>
        </a:ext>
      </dgm:extLst>
    </dgm:pt>
  </dgm:ptLst>
  <dgm:cxnLst>
    <dgm:cxn modelId="{7950E405-3345-403E-8B63-D0D7A6C362CB}" type="presOf" srcId="{BD8FCA35-2F5C-4C7C-966F-AF0F1C7BB80E}" destId="{30A6E454-FF2D-4539-AFDC-625F543BA628}" srcOrd="0" destOrd="0" presId="urn:microsoft.com/office/officeart/2008/layout/PictureStrips"/>
    <dgm:cxn modelId="{1669DA06-6D99-46A6-83C2-39A0455ED9B7}" srcId="{F2C79BFC-E8AD-472F-966C-20D065850976}" destId="{BD8FCA35-2F5C-4C7C-966F-AF0F1C7BB80E}" srcOrd="2" destOrd="0" parTransId="{87D62A43-387E-4DBF-B228-D48FB505210B}" sibTransId="{D57DCBBF-3B62-4505-8ECF-599ED27AE1BE}"/>
    <dgm:cxn modelId="{78760A08-9C5D-4BA2-BCB6-BFFF942A975E}" srcId="{F2C79BFC-E8AD-472F-966C-20D065850976}" destId="{F3CCE766-1197-49DB-B264-CC3C6054D631}" srcOrd="1" destOrd="0" parTransId="{8F3B8A8A-842A-43CF-AB2E-4E11FB3371B6}" sibTransId="{E03814DC-122F-42BF-BDF8-BC07B2E2C35C}"/>
    <dgm:cxn modelId="{7B40DD24-A3E3-4CBE-BA73-16F5FD28F46D}" type="presOf" srcId="{F3CCE766-1197-49DB-B264-CC3C6054D631}" destId="{B57E4A0B-CDD4-42BD-9332-529E4DCDE48B}" srcOrd="0" destOrd="0" presId="urn:microsoft.com/office/officeart/2008/layout/PictureStrips"/>
    <dgm:cxn modelId="{49DD8529-553A-4D6C-BAB5-7BEF2513D2A1}" type="presOf" srcId="{947126F8-E215-4243-ACE4-84D2DC68D2C3}" destId="{6E61FF22-1C1D-4B89-BB16-E5CFBEDC799B}" srcOrd="0" destOrd="0" presId="urn:microsoft.com/office/officeart/2008/layout/PictureStrips"/>
    <dgm:cxn modelId="{D92622B8-9C00-4077-9B66-34A12A592CD9}" type="presOf" srcId="{F2C79BFC-E8AD-472F-966C-20D065850976}" destId="{91F40ECC-1895-4801-A96B-DFAD3521772E}" srcOrd="0" destOrd="0" presId="urn:microsoft.com/office/officeart/2008/layout/PictureStrips"/>
    <dgm:cxn modelId="{090CB6BC-8B25-4710-B2D5-7C4BCA83707D}" srcId="{F2C79BFC-E8AD-472F-966C-20D065850976}" destId="{947126F8-E215-4243-ACE4-84D2DC68D2C3}" srcOrd="0" destOrd="0" parTransId="{9640AB9C-E5F8-4CAA-9C25-4A74C7BB0AA8}" sibTransId="{80091D68-AE3C-4710-A1C2-86C997596366}"/>
    <dgm:cxn modelId="{21EEE630-94BD-46EF-A542-557077AE1558}" type="presParOf" srcId="{91F40ECC-1895-4801-A96B-DFAD3521772E}" destId="{DE6163A4-63EF-4896-8EC3-5CA0CEC84AC4}" srcOrd="0" destOrd="0" presId="urn:microsoft.com/office/officeart/2008/layout/PictureStrips"/>
    <dgm:cxn modelId="{5799D1F0-8CA3-432A-988C-1B7F8CE08086}" type="presParOf" srcId="{DE6163A4-63EF-4896-8EC3-5CA0CEC84AC4}" destId="{6E61FF22-1C1D-4B89-BB16-E5CFBEDC799B}" srcOrd="0" destOrd="0" presId="urn:microsoft.com/office/officeart/2008/layout/PictureStrips"/>
    <dgm:cxn modelId="{20029B67-3A41-44DD-AF74-D99F0E0070AD}" type="presParOf" srcId="{DE6163A4-63EF-4896-8EC3-5CA0CEC84AC4}" destId="{F145B424-4DA0-4C1F-BC2D-2DC4E010C702}" srcOrd="1" destOrd="0" presId="urn:microsoft.com/office/officeart/2008/layout/PictureStrips"/>
    <dgm:cxn modelId="{24A3822C-5871-43C1-B566-14EE1C6371CC}" type="presParOf" srcId="{91F40ECC-1895-4801-A96B-DFAD3521772E}" destId="{0D452D97-1137-49B2-ADC1-EDE997AFC446}" srcOrd="1" destOrd="0" presId="urn:microsoft.com/office/officeart/2008/layout/PictureStrips"/>
    <dgm:cxn modelId="{B93C1CA1-1FBD-48A5-8D60-DFA590B07FF7}" type="presParOf" srcId="{91F40ECC-1895-4801-A96B-DFAD3521772E}" destId="{0BE486C3-19F3-455D-8446-DE86904E52F5}" srcOrd="2" destOrd="0" presId="urn:microsoft.com/office/officeart/2008/layout/PictureStrips"/>
    <dgm:cxn modelId="{CA2CF3FA-5036-48A5-BDEB-E56DABD3B4E4}" type="presParOf" srcId="{0BE486C3-19F3-455D-8446-DE86904E52F5}" destId="{B57E4A0B-CDD4-42BD-9332-529E4DCDE48B}" srcOrd="0" destOrd="0" presId="urn:microsoft.com/office/officeart/2008/layout/PictureStrips"/>
    <dgm:cxn modelId="{CA1D72D5-1206-4091-955E-EE70E827FC52}" type="presParOf" srcId="{0BE486C3-19F3-455D-8446-DE86904E52F5}" destId="{94A84367-3E4C-45B7-A3D0-0B29D3065352}" srcOrd="1" destOrd="0" presId="urn:microsoft.com/office/officeart/2008/layout/PictureStrips"/>
    <dgm:cxn modelId="{41B4658F-D25A-45EB-B73C-639722A64805}" type="presParOf" srcId="{91F40ECC-1895-4801-A96B-DFAD3521772E}" destId="{C88A1332-BEAE-41A1-B7C0-461C06775DDF}" srcOrd="3" destOrd="0" presId="urn:microsoft.com/office/officeart/2008/layout/PictureStrips"/>
    <dgm:cxn modelId="{CD2BE971-F8A7-46DC-9F98-FC6B93E01597}" type="presParOf" srcId="{91F40ECC-1895-4801-A96B-DFAD3521772E}" destId="{5A59B4FA-4FBF-40AB-9D5C-86CAFC3FAD35}" srcOrd="4" destOrd="0" presId="urn:microsoft.com/office/officeart/2008/layout/PictureStrips"/>
    <dgm:cxn modelId="{A6AA3542-A448-4279-AF0D-0A503F6155DF}" type="presParOf" srcId="{5A59B4FA-4FBF-40AB-9D5C-86CAFC3FAD35}" destId="{30A6E454-FF2D-4539-AFDC-625F543BA628}" srcOrd="0" destOrd="0" presId="urn:microsoft.com/office/officeart/2008/layout/PictureStrips"/>
    <dgm:cxn modelId="{5E5C2988-AF9D-48BE-8AC2-7782B740F308}" type="presParOf" srcId="{5A59B4FA-4FBF-40AB-9D5C-86CAFC3FAD35}" destId="{02741346-8731-4544-8E23-5999F965C1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1FF22-1C1D-4B89-BB16-E5CFBEDC799B}">
      <dsp:nvSpPr>
        <dsp:cNvPr id="0" name=""/>
        <dsp:cNvSpPr/>
      </dsp:nvSpPr>
      <dsp:spPr>
        <a:xfrm>
          <a:off x="2382544" y="326966"/>
          <a:ext cx="4519904" cy="141247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71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Maak een overzicht van alles wat er moet gebeuren voor de organisatie van een TOP evenement </a:t>
          </a:r>
        </a:p>
      </dsp:txBody>
      <dsp:txXfrm>
        <a:off x="2382544" y="326966"/>
        <a:ext cx="4519904" cy="1412470"/>
      </dsp:txXfrm>
    </dsp:sp>
    <dsp:sp modelId="{F145B424-4DA0-4C1F-BC2D-2DC4E010C702}">
      <dsp:nvSpPr>
        <dsp:cNvPr id="0" name=""/>
        <dsp:cNvSpPr/>
      </dsp:nvSpPr>
      <dsp:spPr>
        <a:xfrm>
          <a:off x="2194214" y="122943"/>
          <a:ext cx="988729" cy="14830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E4A0B-CDD4-42BD-9332-529E4DCDE48B}">
      <dsp:nvSpPr>
        <dsp:cNvPr id="0" name=""/>
        <dsp:cNvSpPr/>
      </dsp:nvSpPr>
      <dsp:spPr>
        <a:xfrm>
          <a:off x="2382544" y="2105110"/>
          <a:ext cx="4519904" cy="141247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71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Ga dan al deze taken plannen in tijd; we zitten nu in week 4. </a:t>
          </a:r>
        </a:p>
      </dsp:txBody>
      <dsp:txXfrm>
        <a:off x="2382544" y="2105110"/>
        <a:ext cx="4519904" cy="1412470"/>
      </dsp:txXfrm>
    </dsp:sp>
    <dsp:sp modelId="{94A84367-3E4C-45B7-A3D0-0B29D3065352}">
      <dsp:nvSpPr>
        <dsp:cNvPr id="0" name=""/>
        <dsp:cNvSpPr/>
      </dsp:nvSpPr>
      <dsp:spPr>
        <a:xfrm>
          <a:off x="2194214" y="1901086"/>
          <a:ext cx="988729" cy="148309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6E454-FF2D-4539-AFDC-625F543BA628}">
      <dsp:nvSpPr>
        <dsp:cNvPr id="0" name=""/>
        <dsp:cNvSpPr/>
      </dsp:nvSpPr>
      <dsp:spPr>
        <a:xfrm>
          <a:off x="2382544" y="3883253"/>
          <a:ext cx="4519904" cy="141247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71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Ga dan taken verdelen; wie is verantwoordelijk voor wat? </a:t>
          </a:r>
        </a:p>
      </dsp:txBody>
      <dsp:txXfrm>
        <a:off x="2382544" y="3883253"/>
        <a:ext cx="4519904" cy="1412470"/>
      </dsp:txXfrm>
    </dsp:sp>
    <dsp:sp modelId="{02741346-8731-4544-8E23-5999F965C126}">
      <dsp:nvSpPr>
        <dsp:cNvPr id="0" name=""/>
        <dsp:cNvSpPr/>
      </dsp:nvSpPr>
      <dsp:spPr>
        <a:xfrm>
          <a:off x="2194214" y="3679229"/>
          <a:ext cx="988729" cy="14830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Plan van aanpak is meer dan planning!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1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425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8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86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0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8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19-9-2023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19-9-2023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19-9-2023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19-9-2023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19-9-2023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19-9-2023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19-9-2023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184607"/>
            <a:ext cx="8676000" cy="2397319"/>
          </a:xfrm>
        </p:spPr>
        <p:txBody>
          <a:bodyPr/>
          <a:lstStyle/>
          <a:p>
            <a:r>
              <a:rPr lang="nl-NL" dirty="0"/>
              <a:t>Opdracht 3: </a:t>
            </a:r>
            <a:br>
              <a:rPr lang="nl-NL" dirty="0"/>
            </a:br>
            <a:r>
              <a:rPr lang="nl-NL" dirty="0"/>
              <a:t>de planning voor het organiseren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A7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168695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99758A-F160-403E-784D-26E754AE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19-9-2023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38B253F-357F-B88B-7B81-FDD4A00D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878D32-4D35-7961-2347-802096BD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1BD61F1-C87D-3FCE-C91F-94E63585F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25354"/>
              </p:ext>
            </p:extLst>
          </p:nvPr>
        </p:nvGraphicFramePr>
        <p:xfrm>
          <a:off x="1337731" y="1842346"/>
          <a:ext cx="8940800" cy="18152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49161395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2866242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42445532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001441659"/>
                    </a:ext>
                  </a:extLst>
                </a:gridCol>
              </a:tblGrid>
              <a:tr h="605084">
                <a:tc>
                  <a:txBody>
                    <a:bodyPr/>
                    <a:lstStyle/>
                    <a:p>
                      <a:r>
                        <a:rPr lang="nl-NL" sz="2800" dirty="0"/>
                        <a:t>Wanneer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Wie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Hoe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60025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3370"/>
                  </a:ext>
                </a:extLst>
              </a:tr>
              <a:tr h="605084"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70107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4A913616-D38F-4B0B-A081-F77468695899}"/>
              </a:ext>
            </a:extLst>
          </p:cNvPr>
          <p:cNvSpPr txBox="1"/>
          <p:nvPr/>
        </p:nvSpPr>
        <p:spPr>
          <a:xfrm>
            <a:off x="1223431" y="931109"/>
            <a:ext cx="649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75000"/>
                  </a:schemeClr>
                </a:solidFill>
              </a:rPr>
              <a:t>Plan van aanpak in schema:</a:t>
            </a:r>
          </a:p>
        </p:txBody>
      </p:sp>
    </p:spTree>
    <p:extLst>
      <p:ext uri="{BB962C8B-B14F-4D97-AF65-F5344CB8AC3E}">
        <p14:creationId xmlns:p14="http://schemas.microsoft.com/office/powerpoint/2010/main" val="10367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8D8BF-F600-2DA0-1AD2-F9C118A0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De strokenplanning: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BB471F-BE7E-7709-2F3B-CD1FDFAA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A92CC-9A51-4DCB-9CE1-87C12736465F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19-9-2023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0566B7-3F6A-4C21-F5C2-AD2A4C60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12094D-7890-AE2D-7A6F-2F5EE622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21" y="1037281"/>
            <a:ext cx="6248942" cy="36152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7B83F4-A685-E7EA-7807-B9DE404D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501" y="4126115"/>
            <a:ext cx="8239125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75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980F74-C6B2-0428-5B77-25F92400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Neem hiervoor de tijd: een goed plan van aanpak helpt!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2BD244-404B-6E89-EA64-C74E919D0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855" y="1604479"/>
            <a:ext cx="4573478" cy="457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4-3-2021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4F9DA-C456-402E-9AA4-950F3DCC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137CBC-1870-0DFA-85E9-629AB543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9" t="29272" r="25383" b="12116"/>
          <a:stretch/>
        </p:blipFill>
        <p:spPr>
          <a:xfrm>
            <a:off x="1346161" y="0"/>
            <a:ext cx="8494030" cy="591717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7429C675-5D20-939D-4B7C-09E372FA6B9E}"/>
              </a:ext>
            </a:extLst>
          </p:cNvPr>
          <p:cNvSpPr/>
          <p:nvPr/>
        </p:nvSpPr>
        <p:spPr>
          <a:xfrm>
            <a:off x="1423555" y="2660073"/>
            <a:ext cx="8759536" cy="1620982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E67F3-2A8F-B0FB-4CDB-B89A6825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Planning?</a:t>
            </a:r>
            <a:br>
              <a:rPr lang="nl-NL" dirty="0"/>
            </a:br>
            <a:r>
              <a:rPr lang="nl-NL" dirty="0"/>
              <a:t>Plan van aanpak!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3DC407-3B77-4DE1-ABDD-6E70DD05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2381C0-FCEA-04DB-CFB8-24D4AA90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53BB0B1-C615-1B00-0438-308416CCD460}"/>
              </a:ext>
            </a:extLst>
          </p:cNvPr>
          <p:cNvSpPr txBox="1"/>
          <p:nvPr/>
        </p:nvSpPr>
        <p:spPr>
          <a:xfrm>
            <a:off x="371476" y="1784729"/>
            <a:ext cx="90738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/>
              <a:t>Een plan van aanpak dient als leidraad voor jullie verdere project. </a:t>
            </a:r>
          </a:p>
          <a:p>
            <a:r>
              <a:rPr lang="nl-NL" sz="2000" dirty="0"/>
              <a:t>Het geeft duidelijkheid, structuur, overzicht op deadlines en door de taken goed te verdelen helpt het de samenwerking. </a:t>
            </a:r>
          </a:p>
          <a:p>
            <a:endParaRPr lang="nl-NL" sz="2000" dirty="0"/>
          </a:p>
          <a:p>
            <a:r>
              <a:rPr lang="nl-NL" sz="2000" dirty="0"/>
              <a:t>Wordt ook wel </a:t>
            </a:r>
            <a:r>
              <a:rPr lang="nl-NL" sz="2000" dirty="0" err="1"/>
              <a:t>PvA</a:t>
            </a:r>
            <a:r>
              <a:rPr lang="nl-NL" sz="2000" dirty="0"/>
              <a:t> genoemd! </a:t>
            </a:r>
          </a:p>
          <a:p>
            <a:endParaRPr lang="nl-NL" sz="2000" dirty="0"/>
          </a:p>
          <a:p>
            <a:r>
              <a:rPr lang="nl-NL" sz="2000" dirty="0"/>
              <a:t>De verdere uitwerking van het evenement (alle activiteiten, spullen, bemensing) maar ook de financiën en communicatie neem je hierin mee.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CBFDC9-F81D-9512-BAD4-B59D856C025B}"/>
              </a:ext>
            </a:extLst>
          </p:cNvPr>
          <p:cNvSpPr/>
          <p:nvPr/>
        </p:nvSpPr>
        <p:spPr>
          <a:xfrm>
            <a:off x="1535260" y="4617808"/>
            <a:ext cx="8519705" cy="212365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Welke stappen zetten jullie om </a:t>
            </a:r>
          </a:p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een succesvol evenement </a:t>
            </a:r>
          </a:p>
          <a:p>
            <a:pPr algn="ctr"/>
            <a:r>
              <a:rPr lang="nl-N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uit te voeren? </a:t>
            </a:r>
            <a:endParaRPr lang="nl-NL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50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09C8433-35DB-8002-3F95-3E451C34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F65A-B4BA-49A9-886F-F5BBDA16BDE6}" type="datetime1">
              <a:rPr lang="nl-NL" smtClean="0"/>
              <a:pPr/>
              <a:t>19-9-2023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2D4458-3B6C-CD64-9FCB-41835128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F76E4C-0447-BD2D-7D3F-26E920F9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2D96651C-7F1F-2852-AD9B-7A0F27D61EA4}"/>
              </a:ext>
            </a:extLst>
          </p:cNvPr>
          <p:cNvGraphicFramePr>
            <a:graphicFrameLocks noGrp="1"/>
          </p:cNvGraphicFramePr>
          <p:nvPr/>
        </p:nvGraphicFramePr>
        <p:xfrm>
          <a:off x="1867761" y="2011754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219216272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446195067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passend communiceren met de doelgroep.  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291631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432A4BD-3A36-84E3-7D92-7C6751BBC776}"/>
              </a:ext>
            </a:extLst>
          </p:cNvPr>
          <p:cNvGraphicFramePr>
            <a:graphicFrameLocks noGrp="1"/>
          </p:cNvGraphicFramePr>
          <p:nvPr/>
        </p:nvGraphicFramePr>
        <p:xfrm>
          <a:off x="1867762" y="2741184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308007432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521559342"/>
                    </a:ext>
                  </a:extLst>
                </a:gridCol>
              </a:tblGrid>
              <a:tr h="251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draaiboek maken en gebruiken.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851589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6FDF74DE-9B50-86BC-8A6B-542F1644A66A}"/>
              </a:ext>
            </a:extLst>
          </p:cNvPr>
          <p:cNvGraphicFramePr>
            <a:graphicFrameLocks noGrp="1"/>
          </p:cNvGraphicFramePr>
          <p:nvPr/>
        </p:nvGraphicFramePr>
        <p:xfrm>
          <a:off x="1867763" y="3515378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596700519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33854012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3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volgens de richtlijnen uit de beroepssituatie een evenement organiseren.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31121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8AAB9092-935C-5DC6-30F8-628EAABC1004}"/>
              </a:ext>
            </a:extLst>
          </p:cNvPr>
          <p:cNvGraphicFramePr>
            <a:graphicFrameLocks noGrp="1"/>
          </p:cNvGraphicFramePr>
          <p:nvPr/>
        </p:nvGraphicFramePr>
        <p:xfrm>
          <a:off x="1867764" y="4289572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148218561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057358992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workshop organiseren en uitvoeren.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54875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F316353B-0510-6BDE-4A37-2C72060DFD2C}"/>
              </a:ext>
            </a:extLst>
          </p:cNvPr>
          <p:cNvGraphicFramePr>
            <a:graphicFrameLocks noGrp="1"/>
          </p:cNvGraphicFramePr>
          <p:nvPr/>
        </p:nvGraphicFramePr>
        <p:xfrm>
          <a:off x="1867765" y="4980138"/>
          <a:ext cx="8942977" cy="259256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851597474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1694027100"/>
                    </a:ext>
                  </a:extLst>
                </a:gridCol>
              </a:tblGrid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een financieel overzicht maken.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1852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0A33AB73-0478-F450-D2D2-3A4E678F73AF}"/>
              </a:ext>
            </a:extLst>
          </p:cNvPr>
          <p:cNvGraphicFramePr>
            <a:graphicFrameLocks noGrp="1"/>
          </p:cNvGraphicFramePr>
          <p:nvPr/>
        </p:nvGraphicFramePr>
        <p:xfrm>
          <a:off x="1867766" y="5668675"/>
          <a:ext cx="8942977" cy="321448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1419481793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807344650"/>
                    </a:ext>
                  </a:extLst>
                </a:gridCol>
              </a:tblGrid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b="0" dirty="0">
                          <a:effectLst/>
                          <a:latin typeface="+mn-lt"/>
                        </a:rPr>
                        <a:t>Je kunt evalueren en reflecteren op het evenement en je eigen bijdrage daarin.  </a:t>
                      </a:r>
                      <a:endParaRPr lang="nl-NL" sz="16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283755"/>
                  </a:ext>
                </a:extLst>
              </a:tr>
            </a:tbl>
          </a:graphicData>
        </a:graphic>
      </p:graphicFrame>
      <p:sp>
        <p:nvSpPr>
          <p:cNvPr id="13" name="Titel 1">
            <a:extLst>
              <a:ext uri="{FF2B5EF4-FFF2-40B4-BE49-F238E27FC236}">
                <a16:creationId xmlns:a16="http://schemas.microsoft.com/office/drawing/2014/main" id="{96026BDB-B21A-AD28-94E4-E0052940BB58}"/>
              </a:ext>
            </a:extLst>
          </p:cNvPr>
          <p:cNvSpPr txBox="1">
            <a:spLocks/>
          </p:cNvSpPr>
          <p:nvPr/>
        </p:nvSpPr>
        <p:spPr>
          <a:xfrm>
            <a:off x="1750522" y="827753"/>
            <a:ext cx="8754687" cy="116040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Leidend zijn de Leerdoelen:</a:t>
            </a:r>
          </a:p>
        </p:txBody>
      </p:sp>
    </p:spTree>
    <p:extLst>
      <p:ext uri="{BB962C8B-B14F-4D97-AF65-F5344CB8AC3E}">
        <p14:creationId xmlns:p14="http://schemas.microsoft.com/office/powerpoint/2010/main" val="195921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25868A-19BD-144F-A9DB-B903FCB7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A0468-84D0-C665-1225-36789B1A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D5452D5-6F13-D9D3-6835-4817103A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2930"/>
              </p:ext>
            </p:extLst>
          </p:nvPr>
        </p:nvGraphicFramePr>
        <p:xfrm>
          <a:off x="683420" y="102705"/>
          <a:ext cx="8942977" cy="6438465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469564">
                  <a:extLst>
                    <a:ext uri="{9D8B030D-6E8A-4147-A177-3AD203B41FA5}">
                      <a16:colId xmlns:a16="http://schemas.microsoft.com/office/drawing/2014/main" val="2151918010"/>
                    </a:ext>
                  </a:extLst>
                </a:gridCol>
                <a:gridCol w="8473413">
                  <a:extLst>
                    <a:ext uri="{9D8B030D-6E8A-4147-A177-3AD203B41FA5}">
                      <a16:colId xmlns:a16="http://schemas.microsoft.com/office/drawing/2014/main" val="2714580287"/>
                    </a:ext>
                  </a:extLst>
                </a:gridCol>
              </a:tblGrid>
              <a:tr h="19351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 dirty="0">
                          <a:effectLst/>
                        </a:rPr>
                        <a:t>Leerdoelen en succescriteria Evenementen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31845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 dirty="0">
                          <a:effectLst/>
                        </a:rPr>
                        <a:t>1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passend communiceren met de doelgroep.  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47325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doet een doelgroepanalyse voor je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83639864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stelt een communicatieplan op voor je deelnemers voor het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129774382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1.3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zet tijdens een evenement communicatiehulpmiddelen in.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10209953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draaiboek maken en gebruiken.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96412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maakt een planning voor het organiseren van een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2745429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brengt de risico’s van het evenement in kaart.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522955456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maakt een inventarisatie van het terrein en de omgeving.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276707911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bereid geschikte activiteiten voor, passend bij de doelgroep en de betrokken partijen.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1116453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2.5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stelt een draaiboek op die aansluit bij de wensen van alle betrokkenen.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72498340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volgens de richtlijnen uit de beroepssituatie een evenement organiseren.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473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maakt afspraken binnen gestelde kaders met alle betrokkenen partijen. 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3547225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assisteert bij de opbouw van een kleinschalig evenement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513895397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levert een bijdrage aan activiteiten tijdens het evenement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4653750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3.4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assisteert bij de afbouw van een evenement.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994817873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workshop organiseren en uitvoeren.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36489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presenteert overtuigend en met verdieping  voor publiek (bezoekers van het evenement).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4173563996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4.2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neemt tijdens de uitvoering van je evenement een professionele beroepshouding aan.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263584111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een financieel overzicht maken.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326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maakt een realistisch kostenbegroting voor een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545221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5.2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>
                          <a:effectLst/>
                          <a:latin typeface="+mn-lt"/>
                        </a:rPr>
                        <a:t>Je verantwoord de gemaakte kosten.</a:t>
                      </a:r>
                      <a:endParaRPr lang="nl-NL" sz="14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51030554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kunt evalueren en reflecteren op het evenement en je eigen bijdrage daarin.  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58057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6.1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kan het verloop en de uitwerking van een evenement presenteren, evalueren en beknopt verslaan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883369729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200">
                          <a:effectLst/>
                        </a:rPr>
                        <a:t>6.2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400" b="0" dirty="0">
                          <a:effectLst/>
                          <a:latin typeface="+mn-lt"/>
                        </a:rPr>
                        <a:t>Je reflecteert op je eigen bijdrage in het verloop van het evenement.</a:t>
                      </a:r>
                      <a:endParaRPr lang="nl-NL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54130043"/>
                  </a:ext>
                </a:extLst>
              </a:tr>
              <a:tr h="193513"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nl-NL" sz="1000" dirty="0">
                          <a:effectLst/>
                        </a:rPr>
                        <a:t> </a:t>
                      </a:r>
                      <a:endParaRPr lang="nl-NL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44100"/>
                  </a:ext>
                </a:extLst>
              </a:tr>
            </a:tbl>
          </a:graphicData>
        </a:graphic>
      </p:graphicFrame>
      <p:pic>
        <p:nvPicPr>
          <p:cNvPr id="6" name="Afbeelding 5" descr="Afbeelding met zoogdier, katachtige, leeuw, vacht&#10;&#10;Automatisch gegenereerde beschrijving">
            <a:extLst>
              <a:ext uri="{FF2B5EF4-FFF2-40B4-BE49-F238E27FC236}">
                <a16:creationId xmlns:a16="http://schemas.microsoft.com/office/drawing/2014/main" id="{E7E7B5E6-B392-31D9-0FA4-64C2AF4BF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67" y="113173"/>
            <a:ext cx="7840133" cy="64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25868A-19BD-144F-A9DB-B903FCB7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A0468-84D0-C665-1225-36789B1A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6</a:t>
            </a:fld>
            <a:endParaRPr lang="nl-NL" noProof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D5452D5-6F13-D9D3-6835-4817103A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5816"/>
              </p:ext>
            </p:extLst>
          </p:nvPr>
        </p:nvGraphicFramePr>
        <p:xfrm>
          <a:off x="818501" y="1464430"/>
          <a:ext cx="9967262" cy="4860740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523345">
                  <a:extLst>
                    <a:ext uri="{9D8B030D-6E8A-4147-A177-3AD203B41FA5}">
                      <a16:colId xmlns:a16="http://schemas.microsoft.com/office/drawing/2014/main" val="2151918010"/>
                    </a:ext>
                  </a:extLst>
                </a:gridCol>
                <a:gridCol w="9443917">
                  <a:extLst>
                    <a:ext uri="{9D8B030D-6E8A-4147-A177-3AD203B41FA5}">
                      <a16:colId xmlns:a16="http://schemas.microsoft.com/office/drawing/2014/main" val="2714580287"/>
                    </a:ext>
                  </a:extLst>
                </a:gridCol>
              </a:tblGrid>
              <a:tr h="2522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Leerdoelen en succescriteria Evenementen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31845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1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kunt passend communiceren met de doelgroep.  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47325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1.1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Je doet een doelgroepanalyse voor je evenement.</a:t>
                      </a:r>
                      <a:endParaRPr lang="nl-NL" sz="18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836398647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1.2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stelt een communicatieplan op voor je deelnemers voor het evenement.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129774382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1.3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zet tijdens een evenement communicatiehulpmiddelen in.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10209953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Je kunt een draaiboek maken en gebruiken.</a:t>
                      </a:r>
                      <a:endParaRPr lang="nl-NL" sz="18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96412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Je maakt een planning voor het organiseren van een evenement.</a:t>
                      </a:r>
                      <a:endParaRPr lang="nl-NL" sz="18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2745429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>
                          <a:effectLst/>
                          <a:latin typeface="+mn-lt"/>
                        </a:rPr>
                        <a:t>Je brengt de risico’s van het evenement in kaart.</a:t>
                      </a:r>
                      <a:endParaRPr lang="nl-NL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522955456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2.3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>
                          <a:effectLst/>
                          <a:latin typeface="+mn-lt"/>
                        </a:rPr>
                        <a:t>Je maakt een inventarisatie van het terrein en de omgeving.</a:t>
                      </a:r>
                      <a:endParaRPr lang="nl-NL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276707911"/>
                  </a:ext>
                </a:extLst>
              </a:tr>
              <a:tr h="408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2.4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bereid geschikte activiteiten voor, passend bij de doelgroep en de betrokken partijen.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11164537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2.5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Je stelt een draaiboek op die aansluit bij de wensen van alle betrokkenen.</a:t>
                      </a:r>
                      <a:endParaRPr lang="nl-NL" sz="1800" b="0" dirty="0">
                        <a:solidFill>
                          <a:schemeClr val="accent5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372498340"/>
                  </a:ext>
                </a:extLst>
              </a:tr>
              <a:tr h="408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3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kunt volgens de richtlijnen uit de beroepssituatie een evenement organiseren.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47370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3.1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maakt afspraken binnen gestelde kaders met alle betrokkenen partijen. 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35472250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3.2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>
                          <a:effectLst/>
                          <a:latin typeface="+mn-lt"/>
                        </a:rPr>
                        <a:t>Je assisteert bij de opbouw van een kleinschalig evenement</a:t>
                      </a:r>
                      <a:endParaRPr lang="nl-NL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513895397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3.3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levert een bijdrage aan activiteiten tijdens het evenement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46537500"/>
                  </a:ext>
                </a:extLst>
              </a:tr>
              <a:tr h="291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3.4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assisteert bij de afbouw van een evenement.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3994817873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3C18F242-862C-6695-25CF-68D8F369B38F}"/>
              </a:ext>
            </a:extLst>
          </p:cNvPr>
          <p:cNvSpPr txBox="1"/>
          <p:nvPr/>
        </p:nvSpPr>
        <p:spPr>
          <a:xfrm>
            <a:off x="683420" y="208783"/>
            <a:ext cx="929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Wat hebben jullie al gedaan en wat gaan jullie vandaag doen? </a:t>
            </a:r>
          </a:p>
        </p:txBody>
      </p:sp>
    </p:spTree>
    <p:extLst>
      <p:ext uri="{BB962C8B-B14F-4D97-AF65-F5344CB8AC3E}">
        <p14:creationId xmlns:p14="http://schemas.microsoft.com/office/powerpoint/2010/main" val="580097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25868A-19BD-144F-A9DB-B903FCB7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19-9-2023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A0468-84D0-C665-1225-36789B1AB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7</a:t>
            </a:fld>
            <a:endParaRPr lang="nl-NL" noProof="0"/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DD5452D5-6F13-D9D3-6835-4817103A7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53805"/>
              </p:ext>
            </p:extLst>
          </p:nvPr>
        </p:nvGraphicFramePr>
        <p:xfrm>
          <a:off x="857857" y="1887328"/>
          <a:ext cx="10322761" cy="3459345"/>
        </p:xfrm>
        <a:graphic>
          <a:graphicData uri="http://schemas.openxmlformats.org/drawingml/2006/table">
            <a:tbl>
              <a:tblPr firstRow="1" firstCol="1" lastRow="1" lastCol="1" bandRow="1">
                <a:tableStyleId>{8A107856-5554-42FB-B03E-39F5DBC370BA}</a:tableStyleId>
              </a:tblPr>
              <a:tblGrid>
                <a:gridCol w="542012">
                  <a:extLst>
                    <a:ext uri="{9D8B030D-6E8A-4147-A177-3AD203B41FA5}">
                      <a16:colId xmlns:a16="http://schemas.microsoft.com/office/drawing/2014/main" val="2151918010"/>
                    </a:ext>
                  </a:extLst>
                </a:gridCol>
                <a:gridCol w="9780749">
                  <a:extLst>
                    <a:ext uri="{9D8B030D-6E8A-4147-A177-3AD203B41FA5}">
                      <a16:colId xmlns:a16="http://schemas.microsoft.com/office/drawing/2014/main" val="2714580287"/>
                    </a:ext>
                  </a:extLst>
                </a:gridCol>
              </a:tblGrid>
              <a:tr h="28875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 dirty="0">
                          <a:effectLst/>
                        </a:rPr>
                        <a:t>Leerdoelen en succescriteria Evenementen</a:t>
                      </a:r>
                      <a:endParaRPr lang="nl-NL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831845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4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kunt een workshop organiseren en uitvoeren.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36489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4.1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presenteert overtuigend en met verdieping  voor publiek (bezoekers van het evenement).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4173563996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4.2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neemt tijdens de uitvoering van je evenement een professionele beroepshouding aan.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263584111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5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kunt een financieel overzicht maken.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326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5.1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maakt een realistisch kostenbegroting voor een evenement.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654522170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5.2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>
                          <a:effectLst/>
                          <a:latin typeface="+mn-lt"/>
                        </a:rPr>
                        <a:t>Je verantwoord de gemaakte kosten.</a:t>
                      </a:r>
                      <a:endParaRPr lang="nl-NL" sz="1800" b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1951030554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6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kunt evalueren en reflecteren op het evenement en je eigen bijdrage daarin.  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58057"/>
                  </a:ext>
                </a:extLst>
              </a:tr>
              <a:tr h="32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6.1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kan het verloop en de uitwerking van een evenement presenteren, evalueren en beknopt verslaan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883369729"/>
                  </a:ext>
                </a:extLst>
              </a:tr>
              <a:tr h="1935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600">
                          <a:effectLst/>
                        </a:rPr>
                        <a:t>6.2</a:t>
                      </a:r>
                      <a:endParaRPr lang="nl-NL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NL" sz="1800" b="0" dirty="0">
                          <a:effectLst/>
                          <a:latin typeface="+mn-lt"/>
                        </a:rPr>
                        <a:t>Je reflecteert op je eigen bijdrage in het verloop van het evenement.</a:t>
                      </a:r>
                      <a:endParaRPr lang="nl-NL" sz="18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extLst>
                  <a:ext uri="{0D108BD9-81ED-4DB2-BD59-A6C34878D82A}">
                    <a16:rowId xmlns:a16="http://schemas.microsoft.com/office/drawing/2014/main" val="2754130043"/>
                  </a:ext>
                </a:extLst>
              </a:tr>
              <a:tr h="193513"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82" marR="31382" marT="0" marB="15416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44100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253CC1E0-C97E-FA25-851B-15B1E0B7111B}"/>
              </a:ext>
            </a:extLst>
          </p:cNvPr>
          <p:cNvSpPr txBox="1"/>
          <p:nvPr/>
        </p:nvSpPr>
        <p:spPr>
          <a:xfrm>
            <a:off x="683420" y="316830"/>
            <a:ext cx="929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Dit komt nog aan bod in de lessen maar kun je wel in het plan van aanpak meenemen! </a:t>
            </a:r>
          </a:p>
        </p:txBody>
      </p:sp>
    </p:spTree>
    <p:extLst>
      <p:ext uri="{BB962C8B-B14F-4D97-AF65-F5344CB8AC3E}">
        <p14:creationId xmlns:p14="http://schemas.microsoft.com/office/powerpoint/2010/main" val="366552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88DC5-0088-6314-47E2-94DCC890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Aan de slag: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9493CD-6CAA-77F8-4252-700D823D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37ED8-77B1-4D92-8A4C-07939ECD182A}" type="datetime1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19-9-2023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C96689-0AE5-DC7E-F5F9-01E818E4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1" i="0" u="none" strike="noStrike" kern="1200" cap="none" spc="0" normalizeH="0" baseline="0" noProof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7073DE-FFE7-8F7D-1265-C7B966248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364368"/>
              </p:ext>
            </p:extLst>
          </p:nvPr>
        </p:nvGraphicFramePr>
        <p:xfrm>
          <a:off x="617610" y="1142470"/>
          <a:ext cx="90966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11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5980F74-C6B2-0428-5B77-25F924006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Opdracht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3EB0398-0A87-EAA8-FB71-5D76D10DAA1F}"/>
              </a:ext>
            </a:extLst>
          </p:cNvPr>
          <p:cNvSpPr txBox="1"/>
          <p:nvPr/>
        </p:nvSpPr>
        <p:spPr>
          <a:xfrm>
            <a:off x="683419" y="1591733"/>
            <a:ext cx="10323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Besluit welke activiteiten en andere belangrijke zaken jullie mee nemen in het evenement.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Pak de print van alle succescriteria erbij en maak met behulp van de post-its een logische volgorde van de verschillende activiteiten.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Leg ze dan in een volgorde die logisch is en laat het checken door Ron of Pascalle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Bespreek daarna wie waarvoor verantwoordelijk is; kan 1 persoon zijn of een duo.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Zijn er belangrijke data of deadlines die erbij moeten?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Maak er dan een </a:t>
            </a:r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definitief plan van aanpak van in een schema.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Maak er tot slot </a:t>
            </a:r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een strokenplanning </a:t>
            </a:r>
            <a:r>
              <a:rPr lang="nl-NL" dirty="0"/>
              <a:t>van (zie wiki fase 3 en 4 Planning en voorbereiding)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330270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D651A61-9709-441E-BF80-81033CFAFE1F}"/>
</file>

<file path=customXml/itemProps2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customXml/itemProps4.xml><?xml version="1.0" encoding="utf-8"?>
<ds:datastoreItem xmlns:ds="http://schemas.openxmlformats.org/officeDocument/2006/customXml" ds:itemID="{5F8E92DC-A38C-453F-9254-13D255ECE00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60</TotalTime>
  <Words>996</Words>
  <Application>Microsoft Office PowerPoint</Application>
  <PresentationFormat>Breedbeeld</PresentationFormat>
  <Paragraphs>187</Paragraphs>
  <Slides>12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Yuverta</vt:lpstr>
      <vt:lpstr>Opdracht 3:  de planning voor het organiseren</vt:lpstr>
      <vt:lpstr>PowerPoint-presentatie</vt:lpstr>
      <vt:lpstr>Planning? Plan van aanpak! </vt:lpstr>
      <vt:lpstr>PowerPoint-presentatie</vt:lpstr>
      <vt:lpstr>PowerPoint-presentatie</vt:lpstr>
      <vt:lpstr>PowerPoint-presentatie</vt:lpstr>
      <vt:lpstr>PowerPoint-presentatie</vt:lpstr>
      <vt:lpstr>Aan de slag:</vt:lpstr>
      <vt:lpstr>Opdracht</vt:lpstr>
      <vt:lpstr>PowerPoint-presentatie</vt:lpstr>
      <vt:lpstr>De strokenplanning: </vt:lpstr>
      <vt:lpstr>Neem hiervoor de tijd: een goed plan van aanpak helpt!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3:  de planning voor het organiseren</dc:title>
  <dc:creator>Pascalle Cup</dc:creator>
  <dc:description>Template by HQ Solutions</dc:description>
  <cp:lastModifiedBy>Pascalle Cup</cp:lastModifiedBy>
  <cp:revision>1</cp:revision>
  <dcterms:created xsi:type="dcterms:W3CDTF">2023-09-19T13:13:05Z</dcterms:created>
  <dcterms:modified xsi:type="dcterms:W3CDTF">2023-09-19T14:15:35Z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0x010100DCF91D80BE6AC04C9730F110F8415C90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